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883D5D-8073-4C43-A5B1-71E8917E3E26}">
  <a:tblStyle styleId="{1C883D5D-8073-4C43-A5B1-71E8917E3E2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66092f63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66092f63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66092f63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66092f63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66092f634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66092f634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66092f634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66092f634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66092f63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66092f63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66092f634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66092f634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66092f634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66092f634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66092f63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66092f63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6092f634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66092f634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b5614e1d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b5614e1d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66092f63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66092f63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66092f634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66092f634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6092f634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6092f634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6092f634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6092f634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6092f634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6092f634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63e727b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63e727b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31df2af2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31df2af2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6092f6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66092f6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6092f63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6092f63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66092f6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66092f6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2">
  <p:cSld name="AUTOLAYOUT_14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3">
  <p:cSld name="AUTOLAYOUT_1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3537800"/>
            <a:ext cx="8097600" cy="100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3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AUTOLAYOUT_4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AUTOLAYOUT_5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AUTOLAYOUT_6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AUTOLAYOUT_7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AUTOLAYOUT_8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7">
  <p:cSld name="AUTOLAYOUT_9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8">
  <p:cSld name="AUTOLAYOUT_10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9">
  <p:cSld name="AUTOLAYOUT_1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0">
  <p:cSld name="AUTOLAYOUT_12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1">
  <p:cSld name="AUTOLAYOUT_13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irebase.google.com/community?hl=pt-br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 b="10455" l="0" r="0" t="10455"/>
          <a:stretch/>
        </p:blipFill>
        <p:spPr>
          <a:xfrm>
            <a:off x="0" y="0"/>
            <a:ext cx="9144004" cy="36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/>
          <p:nvPr/>
        </p:nvSpPr>
        <p:spPr>
          <a:xfrm>
            <a:off x="0" y="2958997"/>
            <a:ext cx="9144000" cy="666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0" y="3615925"/>
            <a:ext cx="9144000" cy="15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>
            <p:ph type="ctrTitle"/>
          </p:nvPr>
        </p:nvSpPr>
        <p:spPr>
          <a:xfrm>
            <a:off x="356675" y="3625900"/>
            <a:ext cx="63414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24242"/>
                </a:solidFill>
              </a:rPr>
              <a:t>BANCO DE DADOS E PLATAFORMAS</a:t>
            </a:r>
            <a:endParaRPr sz="4000">
              <a:solidFill>
                <a:srgbClr val="424242"/>
              </a:solidFill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6370650" y="4000875"/>
            <a:ext cx="2620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24242"/>
                </a:solidFill>
              </a:rPr>
              <a:t>Arthur Fidelis Lopes</a:t>
            </a:r>
            <a:endParaRPr sz="1500">
              <a:solidFill>
                <a:srgbClr val="42424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24242"/>
                </a:solidFill>
              </a:rPr>
              <a:t>Eduardo Webber Evaldt</a:t>
            </a:r>
            <a:endParaRPr sz="1500">
              <a:solidFill>
                <a:srgbClr val="42424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24242"/>
                </a:solidFill>
              </a:rPr>
              <a:t>Gustavo Rosa Duarte</a:t>
            </a:r>
            <a:endParaRPr sz="15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CLOUD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STORAGE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HOSTING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 LAB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CRASHLYTICS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DYNAMIC LINKS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GOOGLE ANALYTICS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GOOGLE ADMOB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CLOUD FUNCTIONS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12121"/>
                </a:solidFill>
              </a:rPr>
              <a:t>PREÇOS E PLANOS</a:t>
            </a:r>
            <a:endParaRPr sz="3000">
              <a:solidFill>
                <a:srgbClr val="212121"/>
              </a:solidFill>
            </a:endParaRPr>
          </a:p>
        </p:txBody>
      </p:sp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227550" y="1320775"/>
            <a:ext cx="4260300" cy="30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➔"/>
            </a:pPr>
            <a:r>
              <a:rPr lang="pt-BR" sz="1400">
                <a:solidFill>
                  <a:srgbClr val="424242"/>
                </a:solidFill>
              </a:rPr>
              <a:t>Plano iniciante gratuito (Spark);</a:t>
            </a:r>
            <a:endParaRPr sz="1400">
              <a:solidFill>
                <a:srgbClr val="424242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Char char="➔"/>
            </a:pPr>
            <a:r>
              <a:rPr lang="pt-BR" sz="1400">
                <a:solidFill>
                  <a:srgbClr val="424242"/>
                </a:solidFill>
              </a:rPr>
              <a:t>O Flame, que tem valor fixo mensal de 25 dólares para os aplicativos em expansão;</a:t>
            </a:r>
            <a:endParaRPr sz="1400">
              <a:solidFill>
                <a:srgbClr val="424242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Char char="➔"/>
            </a:pPr>
            <a:r>
              <a:rPr lang="pt-BR" sz="1400">
                <a:solidFill>
                  <a:srgbClr val="424242"/>
                </a:solidFill>
              </a:rPr>
              <a:t>O Blaze, que conta com uma calculadora de preços que estima os gastos mensais do plano.</a:t>
            </a:r>
            <a:endParaRPr sz="1400">
              <a:solidFill>
                <a:srgbClr val="424242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</a:endParaRPr>
          </a:p>
        </p:txBody>
      </p:sp>
      <p:pic>
        <p:nvPicPr>
          <p:cNvPr id="232" name="Google Shape;2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950" y="1914188"/>
            <a:ext cx="4097075" cy="18524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11772" r="11780" t="0"/>
          <a:stretch/>
        </p:blipFill>
        <p:spPr>
          <a:xfrm>
            <a:off x="3047650" y="0"/>
            <a:ext cx="60963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type="title"/>
          </p:nvPr>
        </p:nvSpPr>
        <p:spPr>
          <a:xfrm>
            <a:off x="290525" y="614975"/>
            <a:ext cx="32217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500"/>
              <a:t>OS BANCOS DE DADOS</a:t>
            </a:r>
            <a:endParaRPr b="0"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311700" y="35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212121"/>
                </a:solidFill>
              </a:rPr>
              <a:t>COMUNIDADE DO FIREBASE</a:t>
            </a:r>
            <a:endParaRPr sz="3000">
              <a:solidFill>
                <a:srgbClr val="212121"/>
              </a:solidFill>
            </a:endParaRPr>
          </a:p>
        </p:txBody>
      </p:sp>
      <p:sp>
        <p:nvSpPr>
          <p:cNvPr id="238" name="Google Shape;23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24242"/>
                </a:solidFill>
              </a:rPr>
              <a:t>O Firebase possui uma comunidade onde notícias, destaques e novidades são apresentadas. Além disso, alguns tutoriais e links de sites de apoio como GitHub, Stack Overflow, Folga e grupos do Google.</a:t>
            </a:r>
            <a:endParaRPr sz="140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424242"/>
                </a:solidFill>
              </a:rPr>
              <a:t>Firebase Community: </a:t>
            </a:r>
            <a:r>
              <a:rPr lang="pt-BR" sz="1400" u="sng">
                <a:solidFill>
                  <a:srgbClr val="42424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https://firebase.google.com/community?hl=pt-br</a:t>
            </a:r>
            <a:endParaRPr sz="14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424242"/>
              </a:solidFill>
            </a:endParaRPr>
          </a:p>
        </p:txBody>
      </p:sp>
      <p:pic>
        <p:nvPicPr>
          <p:cNvPr id="239" name="Google Shape;2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75" y="2906075"/>
            <a:ext cx="5153100" cy="2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75" y="735326"/>
            <a:ext cx="3196425" cy="31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7"/>
          <p:cNvSpPr txBox="1"/>
          <p:nvPr>
            <p:ph type="title"/>
          </p:nvPr>
        </p:nvSpPr>
        <p:spPr>
          <a:xfrm>
            <a:off x="4130225" y="1872282"/>
            <a:ext cx="40209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424242"/>
                </a:solidFill>
              </a:rPr>
              <a:t>OBRIGADO </a:t>
            </a:r>
            <a:endParaRPr b="1" sz="3500">
              <a:solidFill>
                <a:srgbClr val="42424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424242"/>
                </a:solidFill>
              </a:rPr>
              <a:t>PELA ATENÇÃO!</a:t>
            </a:r>
            <a:endParaRPr b="1" sz="3500">
              <a:solidFill>
                <a:srgbClr val="42424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3">
            <a:alphaModFix/>
          </a:blip>
          <a:srcRect b="11449" l="0" r="0" t="11449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ctrTitle"/>
          </p:nvPr>
        </p:nvSpPr>
        <p:spPr>
          <a:xfrm>
            <a:off x="332750" y="3781500"/>
            <a:ext cx="6292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TIPOS DE BANCO: SQL E NOSQL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30"/>
          <p:cNvGraphicFramePr/>
          <p:nvPr/>
        </p:nvGraphicFramePr>
        <p:xfrm>
          <a:off x="528750" y="1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{1C883D5D-8073-4C43-A5B1-71E8917E3E26}</a:tableStyleId>
              </a:tblPr>
              <a:tblGrid>
                <a:gridCol w="2024475"/>
                <a:gridCol w="2468025"/>
                <a:gridCol w="3594000"/>
              </a:tblGrid>
              <a:tr h="36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endParaRPr b="1" sz="13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3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</a:t>
                      </a:r>
                      <a:endParaRPr b="1" sz="13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Modelo de Armazenamento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Tabelas com colunas e linhas fixas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Documentos JSON, Chave-Valor e outros tipos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5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Histórico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Desenvolvido nos anos 70, com foco em redução de dados duplicados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Desenvolvido em 2000 com o foco em escalabilidade e mudança rápida de desenvolvimento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Exemplos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Oracle, MySQL, Microsoft SQL Server, e PostgreSQL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Documento: MongoDB e CouchDB, Chave-Valor: Redis e DynamoDB, Wide-column: Cassandra e HBase, Graph: Neo4j e Amazon Neptune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Esquemas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Rídigos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Flexíveis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Escalonamento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Vertical (Com mais poder de processamento na mesma máquina)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Horizontal (Escala distribuindo em duas ou mais máquinas)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Transações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Suportado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maioria não suporta, no </a:t>
                      </a: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entanto</a:t>
                      </a: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o MongoDB sim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Joins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Normalmente necessário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Normalmente não é necessário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68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Mapeamento de Dado para Objeto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Requer um ORM (object-relational mapping)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Pode não precisar de um ORM. Os documentos no MongoDB mapeiam diretamente para dados de estrutura das maiorias das linguagens</a:t>
                      </a:r>
                      <a:endParaRPr sz="100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5250" marB="95250" marR="142875" marL="142875" anchor="ctr">
                    <a:lnT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E4E4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121"/>
                </a:solidFill>
              </a:rPr>
              <a:t>O QUE É O FIREBASE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24242"/>
                </a:solidFill>
              </a:rPr>
              <a:t>O Firebase da Google é uma plataforma digital utilizada para facilitar o desenvolvimento de aplicativos web ou móveis, de uma forma efetiva, rápida e simples.</a:t>
            </a:r>
            <a:endParaRPr sz="170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2424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00" y="2571750"/>
            <a:ext cx="6016200" cy="2219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121"/>
                </a:solidFill>
              </a:rPr>
              <a:t>CARACTERÍSTICAS DO FIREBASE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152" name="Google Shape;152;p32"/>
          <p:cNvSpPr txBox="1"/>
          <p:nvPr>
            <p:ph idx="1" type="body"/>
          </p:nvPr>
        </p:nvSpPr>
        <p:spPr>
          <a:xfrm>
            <a:off x="311700" y="1425975"/>
            <a:ext cx="405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50"/>
              <a:buChar char="➔"/>
            </a:pPr>
            <a:r>
              <a:rPr lang="pt-BR" sz="1350">
                <a:solidFill>
                  <a:srgbClr val="424242"/>
                </a:solidFill>
              </a:rPr>
              <a:t>É multiplataforma;</a:t>
            </a:r>
            <a:endParaRPr sz="1350">
              <a:solidFill>
                <a:srgbClr val="42424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24242"/>
              </a:solidFill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50"/>
              <a:buChar char="➔"/>
            </a:pPr>
            <a:r>
              <a:rPr lang="pt-BR" sz="1350">
                <a:solidFill>
                  <a:srgbClr val="424242"/>
                </a:solidFill>
              </a:rPr>
              <a:t>Disponível para </a:t>
            </a:r>
            <a:r>
              <a:rPr lang="pt-BR" sz="1350">
                <a:solidFill>
                  <a:srgbClr val="424242"/>
                </a:solidFill>
              </a:rPr>
              <a:t>Android, IOS e Web;</a:t>
            </a:r>
            <a:endParaRPr sz="1350">
              <a:solidFill>
                <a:srgbClr val="42424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24242"/>
              </a:solidFill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50"/>
              <a:buChar char="➔"/>
            </a:pPr>
            <a:r>
              <a:rPr lang="pt-BR" sz="1350">
                <a:solidFill>
                  <a:srgbClr val="424242"/>
                </a:solidFill>
              </a:rPr>
              <a:t>Permite uso de publicidade;</a:t>
            </a:r>
            <a:endParaRPr sz="1350">
              <a:solidFill>
                <a:srgbClr val="42424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24242"/>
              </a:solidFill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50"/>
              <a:buChar char="➔"/>
            </a:pPr>
            <a:r>
              <a:rPr lang="pt-BR" sz="1350">
                <a:solidFill>
                  <a:srgbClr val="424242"/>
                </a:solidFill>
              </a:rPr>
              <a:t>É gratuito para uso iniciante e intermediário.</a:t>
            </a:r>
            <a:endParaRPr sz="1350">
              <a:solidFill>
                <a:srgbClr val="424242"/>
              </a:solidFill>
            </a:endParaRPr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500" y="1173525"/>
            <a:ext cx="4472702" cy="322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121"/>
                </a:solidFill>
              </a:rPr>
              <a:t>OS SERVIÇOS DO FIREBASE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75" y="1101875"/>
            <a:ext cx="68120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REALTIME DATABASE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FIREBASE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AUTHENTICATION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